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86" r:id="rId2"/>
    <p:sldId id="288" r:id="rId3"/>
    <p:sldId id="273" r:id="rId4"/>
    <p:sldId id="282" r:id="rId5"/>
    <p:sldId id="274" r:id="rId6"/>
    <p:sldId id="277" r:id="rId7"/>
    <p:sldId id="284" r:id="rId8"/>
    <p:sldId id="290" r:id="rId9"/>
    <p:sldId id="289" r:id="rId10"/>
    <p:sldId id="28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secker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79"/>
    <a:srgbClr val="014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4660"/>
  </p:normalViewPr>
  <p:slideViewPr>
    <p:cSldViewPr snapToGrid="0">
      <p:cViewPr varScale="1">
        <p:scale>
          <a:sx n="93" d="100"/>
          <a:sy n="93" d="100"/>
        </p:scale>
        <p:origin x="77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9759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0a4faa9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0a4faa9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87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00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64d2125ff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64d2125ff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25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 layout 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7;p17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78" name="Google Shape;78;p17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7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7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185350" y="679625"/>
            <a:ext cx="2683200" cy="104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185350" y="1798300"/>
            <a:ext cx="2683200" cy="25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600"/>
              <a:buChar char="●"/>
              <a:defRPr sz="16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79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42596" y="4526280"/>
            <a:ext cx="2169784" cy="274320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332B432-ACDA-4023-A761-2BAB76577B62}" type="datetime1">
              <a:rPr lang="en-US" smtClean="0"/>
              <a:pPr/>
              <a:t>6/21/2020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526280"/>
            <a:ext cx="4362450" cy="27432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4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citykidsmagazine.co.uk/2020/06/03/anti-racist-books-for-kids/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hyperlink" Target="https://www.bbc.co.uk/newsroun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250228" y="2930871"/>
            <a:ext cx="85206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What do you think this means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Have you seen or heard anything recently about the Black Lives Matter Movement?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186" y="164007"/>
            <a:ext cx="3022148" cy="2825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22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201" y="147277"/>
            <a:ext cx="7207623" cy="748841"/>
          </a:xfrm>
          <a:ln w="7620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GB" u="sng" dirty="0">
                <a:solidFill>
                  <a:schemeClr val="bg1"/>
                </a:solidFill>
              </a:rPr>
              <a:t>What you can do: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860" y="1015006"/>
            <a:ext cx="8200305" cy="2351301"/>
          </a:xfrm>
          <a:ln w="76200"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pPr marL="114300" indent="0" algn="ctr">
              <a:buNone/>
            </a:pPr>
            <a:r>
              <a:rPr lang="en-GB" sz="1900" b="1" u="sng" dirty="0" smtClean="0">
                <a:solidFill>
                  <a:schemeClr val="bg1"/>
                </a:solidFill>
              </a:rPr>
              <a:t>Your task. Choose from one of the following:</a:t>
            </a:r>
          </a:p>
          <a:p>
            <a:pPr marL="114300" indent="0" algn="ctr">
              <a:buNone/>
            </a:pPr>
            <a:endParaRPr lang="en-GB" sz="1900" b="1" u="sng" dirty="0" smtClean="0">
              <a:solidFill>
                <a:schemeClr val="bg1"/>
              </a:solidFill>
            </a:endParaRPr>
          </a:p>
          <a:p>
            <a:pPr algn="ctr"/>
            <a:r>
              <a:rPr lang="en-GB" sz="1900" b="1" dirty="0" smtClean="0">
                <a:solidFill>
                  <a:srgbClr val="002060"/>
                </a:solidFill>
              </a:rPr>
              <a:t>Research about important people in Black history. Is there somebody who from history that should have a statue made of them to go in the place of the Edward </a:t>
            </a:r>
            <a:r>
              <a:rPr lang="en-GB" sz="1900" b="1" dirty="0" err="1" smtClean="0">
                <a:solidFill>
                  <a:srgbClr val="002060"/>
                </a:solidFill>
              </a:rPr>
              <a:t>Colston</a:t>
            </a:r>
            <a:r>
              <a:rPr lang="en-GB" sz="1900" b="1" dirty="0" smtClean="0">
                <a:solidFill>
                  <a:srgbClr val="002060"/>
                </a:solidFill>
              </a:rPr>
              <a:t> statue? Describe why you have chosen this person. </a:t>
            </a:r>
          </a:p>
          <a:p>
            <a:pPr algn="ctr"/>
            <a:endParaRPr lang="en-GB" sz="1900" b="1" dirty="0">
              <a:solidFill>
                <a:srgbClr val="002060"/>
              </a:solidFill>
            </a:endParaRPr>
          </a:p>
          <a:p>
            <a:pPr algn="ctr"/>
            <a:r>
              <a:rPr lang="en-GB" sz="1900" b="1" dirty="0" smtClean="0">
                <a:solidFill>
                  <a:srgbClr val="002060"/>
                </a:solidFill>
              </a:rPr>
              <a:t>Think about what equality means to you. Create a design for a sculpture to represent equality that can go in the place of Edward </a:t>
            </a:r>
            <a:r>
              <a:rPr lang="en-GB" sz="1900" b="1" dirty="0" err="1" smtClean="0">
                <a:solidFill>
                  <a:srgbClr val="002060"/>
                </a:solidFill>
              </a:rPr>
              <a:t>Colstons</a:t>
            </a:r>
            <a:r>
              <a:rPr lang="en-GB" sz="1900" b="1" dirty="0" smtClean="0">
                <a:solidFill>
                  <a:srgbClr val="002060"/>
                </a:solidFill>
              </a:rPr>
              <a:t> statue.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B4EE39-7F57-4D72-A739-67EA1D1E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01" y="3485196"/>
            <a:ext cx="2829101" cy="1593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BEA776-DB4F-4241-BAC6-DBB0E83AE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935" y="3532549"/>
            <a:ext cx="4018230" cy="154637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0365" y="2168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00618_1734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94" end="290"/>
                </p14:media>
              </p:ext>
            </p:extLst>
          </p:nvPr>
        </p:nvPicPr>
        <p:blipFill rotWithShape="1">
          <a:blip r:embed="rId4"/>
          <a:srcRect t="35619" r="-32" b="37543"/>
          <a:stretch/>
        </p:blipFill>
        <p:spPr>
          <a:xfrm>
            <a:off x="832205" y="523982"/>
            <a:ext cx="7610134" cy="424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0836"/>
      </p:ext>
    </p:extLst>
  </p:cSld>
  <p:clrMapOvr>
    <a:masterClrMapping/>
  </p:clrMapOvr>
  <p:transition spd="slow" advTm="5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7" y="1630678"/>
            <a:ext cx="4857750" cy="3698081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Do you recognise what this Newsround report is about?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Have you heard about the Black Lives Matter movement?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467" y="1368204"/>
            <a:ext cx="3612102" cy="240709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4670" y="273844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5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0">
        <p:split orient="vert"/>
      </p:transition>
    </mc:Choice>
    <mc:Fallback xmlns="">
      <p:transition spd="slow" advTm="4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02ADA3-C6C8-4836-A119-13CDFB35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774" y="98026"/>
            <a:ext cx="8520600" cy="572700"/>
          </a:xfrm>
        </p:spPr>
        <p:txBody>
          <a:bodyPr/>
          <a:lstStyle/>
          <a:p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What’s been happening in Bristol?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60BB47-3A1A-4527-9E64-6BE7DA222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9847"/>
            <a:ext cx="8743437" cy="1266396"/>
          </a:xfrm>
        </p:spPr>
        <p:txBody>
          <a:bodyPr/>
          <a:lstStyle/>
          <a:p>
            <a:pPr algn="ctr"/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Why do you think protesters tore down the statue?</a:t>
            </a:r>
          </a:p>
          <a:p>
            <a:pPr marL="114300" indent="0" algn="ctr">
              <a:buNone/>
            </a:pPr>
            <a:endParaRPr lang="en-GB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How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en-GB" sz="2000" b="1" u="sng" dirty="0">
                <a:solidFill>
                  <a:schemeClr val="accent6">
                    <a:lumMod val="75000"/>
                  </a:schemeClr>
                </a:solidFill>
              </a:rPr>
              <a:t> you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feel about the statue being torn down? Discuss with an adult at home.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35341F-C7DD-4676-80A4-9BE272F83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28" y="2571750"/>
            <a:ext cx="4166451" cy="2343629"/>
          </a:xfrm>
          <a:prstGeom prst="rect">
            <a:avLst/>
          </a:prstGeom>
        </p:spPr>
      </p:pic>
      <p:pic>
        <p:nvPicPr>
          <p:cNvPr id="2050" name="Picture 2" descr="Colston Statue">
            <a:extLst>
              <a:ext uri="{FF2B5EF4-FFF2-40B4-BE49-F238E27FC236}">
                <a16:creationId xmlns="" xmlns:a16="http://schemas.microsoft.com/office/drawing/2014/main" id="{4CFD3C65-880F-4F9A-9FE8-7920F0534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60" y="2894479"/>
            <a:ext cx="3592712" cy="20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972" y="223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000">
        <p:fade/>
      </p:transition>
    </mc:Choice>
    <mc:Fallback xmlns="">
      <p:transition spd="med" advClick="0" advTm="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99" y="273844"/>
            <a:ext cx="4857750" cy="994172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What is equality?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857750" cy="3698081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Equality is one of our school values.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It means that everyone should be treated the same regardless of the colour if their skin, what they look like or where they are from.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 It is important everyone is treated the same by everyone in our community.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5B020C-B564-4B55-8D48-7088D7BFA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871696"/>
            <a:ext cx="2938829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4769DE-B945-480E-92EF-B8FE646E7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849" y="2953662"/>
            <a:ext cx="2938829" cy="19812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1879" y="161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62807"/>
      </p:ext>
    </p:extLst>
  </p:cSld>
  <p:clrMapOvr>
    <a:masterClrMapping/>
  </p:clrMapOvr>
  <p:transition spd="slow" advTm="4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8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35" y="141260"/>
            <a:ext cx="7886700" cy="994172"/>
          </a:xfrm>
          <a:ln w="76200"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What can we do to help promote equality in our community?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84" y="1777376"/>
            <a:ext cx="8927432" cy="1081904"/>
          </a:xfrm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You have the next 3-4 minutes to discuss/think/write down any </a:t>
            </a:r>
            <a:r>
              <a:rPr lang="en-GB" dirty="0" smtClean="0">
                <a:solidFill>
                  <a:schemeClr val="bg1"/>
                </a:solidFill>
              </a:rPr>
              <a:t>ways or things </a:t>
            </a:r>
            <a:r>
              <a:rPr lang="en-GB" dirty="0">
                <a:solidFill>
                  <a:schemeClr val="bg1"/>
                </a:solidFill>
              </a:rPr>
              <a:t>that you think you can do to help tackle racism. </a:t>
            </a:r>
            <a:endParaRPr lang="en-GB" dirty="0" smtClean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682" y="4143169"/>
            <a:ext cx="4572000" cy="93102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liberation-sans-1"/>
              </a:rPr>
              <a:t>“Education is the most powerful weapon which you can use to change the world.” Nelson Mandela former South African President.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910" y="3573178"/>
            <a:ext cx="1326482" cy="13264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5673" y="188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000">
        <p:circle/>
      </p:transition>
    </mc:Choice>
    <mc:Fallback xmlns="">
      <p:transition spd="slow" advTm="28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650" y="0"/>
            <a:ext cx="60963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185350" y="760400"/>
            <a:ext cx="2683200" cy="13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dirty="0"/>
              <a:t>What can YOU read?</a:t>
            </a:r>
            <a:endParaRPr sz="3700" dirty="0"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185350" y="1798300"/>
            <a:ext cx="2683200" cy="25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endParaRPr lang="en-GB" dirty="0"/>
          </a:p>
          <a:p>
            <a:pPr marL="0" lvl="0" indent="0">
              <a:spcAft>
                <a:spcPts val="1600"/>
              </a:spcAft>
              <a:buNone/>
            </a:pPr>
            <a:r>
              <a:rPr lang="en-GB" dirty="0">
                <a:hlinkClick r:id="rId6"/>
              </a:rPr>
              <a:t>Ask an adult to click this link for an anti-racism children’s book list.</a:t>
            </a:r>
            <a:endParaRPr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350" y="15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1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5000">
        <p:cut/>
      </p:transition>
    </mc:Choice>
    <mc:Fallback xmlns="">
      <p:transition advTm="3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74" y="136459"/>
            <a:ext cx="8403845" cy="464579"/>
          </a:xfrm>
        </p:spPr>
        <p:txBody>
          <a:bodyPr/>
          <a:lstStyle/>
          <a:p>
            <a:r>
              <a:rPr lang="en-GB" dirty="0" smtClean="0"/>
              <a:t>Here is a story called ‘Let’s talk about race’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91" y="121684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0000">
        <p:fade/>
      </p:transition>
    </mc:Choice>
    <mc:Fallback xmlns="">
      <p:transition spd="med" advTm="4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502" y="265641"/>
            <a:ext cx="8520600" cy="572700"/>
          </a:xfrm>
        </p:spPr>
        <p:txBody>
          <a:bodyPr/>
          <a:lstStyle/>
          <a:p>
            <a:r>
              <a:rPr lang="en-GB" dirty="0" smtClean="0"/>
              <a:t>If you want to read more: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134" y="1080915"/>
            <a:ext cx="8520600" cy="2873639"/>
          </a:xfrm>
        </p:spPr>
        <p:txBody>
          <a:bodyPr/>
          <a:lstStyle/>
          <a:p>
            <a:pPr marL="114300" indent="0">
              <a:buNone/>
            </a:pPr>
            <a:r>
              <a:rPr lang="en-GB" dirty="0" smtClean="0"/>
              <a:t>Link to Newsround:</a:t>
            </a:r>
          </a:p>
          <a:p>
            <a:pPr marL="114300" indent="0">
              <a:buNone/>
            </a:pP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www.bbc.co.uk/newsround</a:t>
            </a:r>
            <a:endParaRPr lang="en-GB" dirty="0" smtClean="0"/>
          </a:p>
          <a:p>
            <a:pPr marL="114300" indent="0">
              <a:buNone/>
            </a:pPr>
            <a:endParaRPr lang="en-GB" dirty="0"/>
          </a:p>
          <a:p>
            <a:pPr marL="114300" indent="0">
              <a:buNone/>
            </a:pPr>
            <a:r>
              <a:rPr lang="en-GB" dirty="0" smtClean="0"/>
              <a:t>Scroll down to where it says ‘fighting racism’</a:t>
            </a:r>
          </a:p>
          <a:p>
            <a:pPr marL="11430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639" y="26564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678" y="2911743"/>
            <a:ext cx="5270643" cy="20856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52117" y="4099389"/>
            <a:ext cx="1119883" cy="544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0">
        <p14:reveal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5017</TotalTime>
  <Words>326</Words>
  <Application>Microsoft Office PowerPoint</Application>
  <PresentationFormat>On-screen Show (16:9)</PresentationFormat>
  <Paragraphs>36</Paragraphs>
  <Slides>10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liberation-sans-1</vt:lpstr>
      <vt:lpstr>Simple Dark</vt:lpstr>
      <vt:lpstr>PowerPoint Presentation</vt:lpstr>
      <vt:lpstr>PowerPoint Presentation</vt:lpstr>
      <vt:lpstr>PowerPoint Presentation</vt:lpstr>
      <vt:lpstr>What’s been happening in Bristol?</vt:lpstr>
      <vt:lpstr>What is equality? </vt:lpstr>
      <vt:lpstr>What can we do to help promote equality in our community?</vt:lpstr>
      <vt:lpstr>What can YOU read?</vt:lpstr>
      <vt:lpstr>Here is a story called ‘Let’s talk about race’</vt:lpstr>
      <vt:lpstr>If you want to read more: </vt:lpstr>
      <vt:lpstr>What you can do: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Nadia McDonnell</dc:creator>
  <cp:lastModifiedBy>Philip Sibson</cp:lastModifiedBy>
  <cp:revision>51</cp:revision>
  <dcterms:modified xsi:type="dcterms:W3CDTF">2020-06-21T19:08:38Z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